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09" r:id="rId25"/>
    <p:sldId id="311" r:id="rId26"/>
    <p:sldId id="274" r:id="rId27"/>
    <p:sldId id="275" r:id="rId28"/>
    <p:sldId id="302" r:id="rId29"/>
    <p:sldId id="303" r:id="rId30"/>
    <p:sldId id="304" r:id="rId31"/>
    <p:sldId id="307" r:id="rId32"/>
    <p:sldId id="310" r:id="rId3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B5"/>
    <a:srgbClr val="FF0066"/>
    <a:srgbClr val="EE2AE5"/>
    <a:srgbClr val="DC3220"/>
    <a:srgbClr val="E66254"/>
    <a:srgbClr val="E45748"/>
    <a:srgbClr val="5B9BD5"/>
    <a:srgbClr val="00D614"/>
    <a:srgbClr val="4A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02" autoAdjust="0"/>
  </p:normalViewPr>
  <p:slideViewPr>
    <p:cSldViewPr snapToGrid="0">
      <p:cViewPr>
        <p:scale>
          <a:sx n="75" d="100"/>
          <a:sy n="75" d="100"/>
        </p:scale>
        <p:origin x="1101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is unconscious information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My study includes a rigorous awareness testing procedure that combines both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subjective measure </a:t>
            </a:r>
            <a:r>
              <a:rPr lang="en-US" dirty="0" err="1"/>
              <a:t>thawareness</a:t>
            </a:r>
            <a:r>
              <a:rPr lang="en-US" dirty="0"/>
              <a:t> on single </a:t>
            </a:r>
            <a:r>
              <a:rPr lang="en-US" dirty="0" err="1"/>
              <a:t>tial</a:t>
            </a:r>
            <a:r>
              <a:rPr lang="en-US" dirty="0"/>
              <a:t>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objective awareness measure that overcomes the criterion problem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exp followed </a:t>
            </a:r>
            <a:r>
              <a:rPr lang="en-US" dirty="0" err="1"/>
              <a:t>Dehanea</a:t>
            </a:r>
            <a:r>
              <a:rPr lang="en-US" dirty="0"/>
              <a:t> (reference)</a:t>
            </a:r>
          </a:p>
          <a:p>
            <a:r>
              <a:rPr lang="en-US" dirty="0"/>
              <a:t>In this paradigm,</a:t>
            </a:r>
          </a:p>
          <a:p>
            <a:r>
              <a:rPr lang="en-US" dirty="0"/>
              <a:t>Prime - Prime is shortly displayed between very salient masks, which renders it invisible.</a:t>
            </a:r>
          </a:p>
          <a:p>
            <a:r>
              <a:rPr lang="en-US" dirty="0"/>
              <a:t>Target - </a:t>
            </a:r>
            <a:r>
              <a:rPr lang="en-US" dirty="0" err="1"/>
              <a:t>Afterwhich</a:t>
            </a:r>
            <a:r>
              <a:rPr lang="en-US" dirty="0"/>
              <a:t> target is displayed and sub classifies it as natural / artificial</a:t>
            </a:r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condition,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6 variables to measure this difference.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Movement duration should stay the same between conditions,</a:t>
            </a:r>
          </a:p>
          <a:p>
            <a:r>
              <a:rPr lang="en-US" dirty="0"/>
              <a:t>But reaction time should be shorter on congruent trials.</a:t>
            </a:r>
          </a:p>
          <a:p>
            <a:endParaRPr lang="en-US" dirty="0"/>
          </a:p>
          <a:p>
            <a:r>
              <a:rPr lang="en-US" dirty="0"/>
              <a:t>Indeed a increasing trend was found for most </a:t>
            </a:r>
            <a:r>
              <a:rPr lang="en-US" dirty="0" err="1"/>
              <a:t>particiaptns</a:t>
            </a:r>
            <a:r>
              <a:rPr lang="en-US" dirty="0"/>
              <a:t>,</a:t>
            </a:r>
          </a:p>
          <a:p>
            <a:r>
              <a:rPr lang="en-US" dirty="0"/>
              <a:t>But movement showed no trend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Results were not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trends were seen in the data.</a:t>
            </a:r>
          </a:p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</a:t>
            </a:r>
            <a:r>
              <a:rPr lang="en-US" dirty="0" err="1"/>
              <a:t>propertis</a:t>
            </a:r>
            <a:r>
              <a:rPr lang="en-US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 congruent – evoke the same response.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b="1" dirty="0"/>
              <a:t>You could say:</a:t>
            </a:r>
          </a:p>
          <a:p>
            <a:r>
              <a:rPr lang="en-US" dirty="0"/>
              <a:t>One explanation that can account for the contradicting findings is </a:t>
            </a:r>
            <a:r>
              <a:rPr lang="en-US" dirty="0" err="1"/>
              <a:t>uncderestimation</a:t>
            </a:r>
            <a:r>
              <a:rPr lang="en-US" dirty="0"/>
              <a:t> of the UC effect</a:t>
            </a:r>
          </a:p>
          <a:p>
            <a:r>
              <a:rPr lang="en-US" dirty="0"/>
              <a:t>And the solution for this could be to use more sensitive measure that would capture a </a:t>
            </a:r>
            <a:r>
              <a:rPr lang="en-US" dirty="0" err="1"/>
              <a:t>largir</a:t>
            </a:r>
            <a:r>
              <a:rPr lang="en-US" dirty="0"/>
              <a:t> effect due to insensitive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כ'/אלול/תשפ"ב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sv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8.wdp"/><Relationship Id="rId9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  <a:p>
            <a:pPr algn="ctr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Add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refrences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87" y="3914792"/>
            <a:ext cx="2225411" cy="9187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2A9CD2-86B3-E8E0-CFD1-63B958AED1B2}"/>
              </a:ext>
            </a:extLst>
          </p:cNvPr>
          <p:cNvGrpSpPr/>
          <p:nvPr/>
        </p:nvGrpSpPr>
        <p:grpSpPr>
          <a:xfrm>
            <a:off x="3465281" y="1583126"/>
            <a:ext cx="2446686" cy="3109035"/>
            <a:chOff x="1432503" y="2625722"/>
            <a:chExt cx="2569404" cy="301958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A7B210-4B3A-A0D8-6978-4481352F7024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9B471-1BD4-4E47-E485-EC14A6132BC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9900AB-7F1E-7C42-F51B-955980B83CDC}"/>
              </a:ext>
            </a:extLst>
          </p:cNvPr>
          <p:cNvGrpSpPr/>
          <p:nvPr/>
        </p:nvGrpSpPr>
        <p:grpSpPr>
          <a:xfrm>
            <a:off x="3962057" y="818265"/>
            <a:ext cx="2290619" cy="1182255"/>
            <a:chOff x="1487053" y="2456872"/>
            <a:chExt cx="2290619" cy="118225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B4E430-2766-4183-BF7E-FC974BAFC47A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9007DB-4D22-F5EB-256D-92B1334B01F5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EAA403-0D61-16BE-4218-A6FB519ADD4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E532A-642F-FA78-0049-275406B46F3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1EBF4B-DB42-B42F-FA52-E5E9FFBEA884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802A51-FAB2-4F34-10A6-722A6D348557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E0BB76-2DC0-F0FA-DB4E-8D94A1EE7ACA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5DE8A1-C899-93AC-9476-50325C4DF05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6A25D2-B1A9-441D-9DF5-CC72F66F38E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027339-397E-CE4D-01EF-B8968C26D31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8DE58D-22DE-1E03-A690-06173B24B4E6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30EC7B-6926-4BE1-5C49-28F8BA8E3CB6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DD23C6-95E0-E9A8-88B2-3C0AC1E5ADB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5F015F-F312-C1A0-8292-DFB768E5488D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8964D3-2722-1153-4308-11659693D5AB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D3862B-2AA1-3B4D-8F49-8C118D052C16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CBABB-0572-9C7B-E170-81B9432031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91C5BC-6FA9-DB07-8F14-C59A4835F46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A71F864-D98A-59B4-EA7D-5770EC42A51A}"/>
              </a:ext>
            </a:extLst>
          </p:cNvPr>
          <p:cNvSpPr/>
          <p:nvPr/>
        </p:nvSpPr>
        <p:spPr>
          <a:xfrm>
            <a:off x="4497731" y="1409642"/>
            <a:ext cx="2290619" cy="11822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E72E7-D57D-2714-B0C6-AD2999056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59"/>
          <a:stretch/>
        </p:blipFill>
        <p:spPr>
          <a:xfrm>
            <a:off x="5341465" y="1633678"/>
            <a:ext cx="543261" cy="55091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5BDA149-8ADB-25D3-F099-07F935571A96}"/>
              </a:ext>
            </a:extLst>
          </p:cNvPr>
          <p:cNvGrpSpPr/>
          <p:nvPr/>
        </p:nvGrpSpPr>
        <p:grpSpPr>
          <a:xfrm>
            <a:off x="5026233" y="2071812"/>
            <a:ext cx="2290619" cy="1182255"/>
            <a:chOff x="1487053" y="2456872"/>
            <a:chExt cx="2290619" cy="118225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A80ED6-DC2D-6EA8-E822-A43F1638A10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622047-22E5-4469-FC92-C721F3DD8B19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8510FB-AC50-1DA7-B666-8EA7B5380E5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393D68-9964-93A0-0408-3172B087AB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9821223-09E9-9A7D-9435-ACF5349ADC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FF5DF3-B3A9-998D-10C8-8547AF626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97F913-8A79-4F89-10F3-20AA25D0AAC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B9D6D11-7216-1749-40CA-E11C92486913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0446A0B-629C-076D-549C-2220F2BA0F5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28F32C-1151-BB0A-EDEC-5F7460877F6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57B799-31B7-235D-D3D0-9DA65EFDA7F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AA05CA3-D18C-18DF-9CDE-8EE234B231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05235E-84E6-38CA-C21A-BDB3880FA11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FDEFA3-0A80-7970-992D-36F6933395A4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1549FC-F477-1655-E03C-68002D520ADB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07B3375-257F-015E-D42C-468A77EEF3CB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673D6DD-E3CA-B95A-5EB5-2524F3F60FE9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0092B7-12AA-5E76-4883-87C614DB1707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0A63D7-DBBF-8951-ACC8-AF8FCBFE62A9}"/>
              </a:ext>
            </a:extLst>
          </p:cNvPr>
          <p:cNvGrpSpPr/>
          <p:nvPr/>
        </p:nvGrpSpPr>
        <p:grpSpPr>
          <a:xfrm>
            <a:off x="5482494" y="2721876"/>
            <a:ext cx="2706872" cy="1182255"/>
            <a:chOff x="6659568" y="3364618"/>
            <a:chExt cx="2706872" cy="118225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B2DD08E-C191-1F68-AC81-0A3485BC240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8FB262-9213-3257-946A-3540DC7140C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67D8E3-5AC4-CDD9-99C6-8756593D9252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3 \ 3       </a:t>
              </a:r>
              <a:endParaRPr lang="he-IL" sz="2800" dirty="0"/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2CF6E9A2-A3B9-E095-FC15-25D53ECFDFF0}"/>
              </a:ext>
            </a:extLst>
          </p:cNvPr>
          <p:cNvGrpSpPr/>
          <p:nvPr/>
        </p:nvGrpSpPr>
        <p:grpSpPr>
          <a:xfrm>
            <a:off x="5943082" y="3423921"/>
            <a:ext cx="2706872" cy="1182255"/>
            <a:chOff x="6659568" y="3364618"/>
            <a:chExt cx="2706872" cy="1182255"/>
          </a:xfrm>
        </p:grpSpPr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7BBB160A-CF54-268B-C4C5-962D95A25BCA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367C00F0-BEFD-E5AF-F044-C92EE82032A2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537D034-B9A1-9801-8BC0-542CC7B4779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Same / Different</a:t>
              </a:r>
              <a:endParaRPr lang="he-IL" sz="2200" dirty="0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7574377" y="3720356"/>
            <a:ext cx="3724578" cy="1521959"/>
            <a:chOff x="7574377" y="757389"/>
            <a:chExt cx="3724578" cy="1521959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70063" y="5632564"/>
            <a:ext cx="120151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t(35) = 1.92, p = 0.06, d = 0.65,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[0.16, 1.14]       t(27) = 5.13, p &lt; 0.001,  d = 1.97, </a:t>
            </a:r>
            <a:r>
              <a:rPr lang="en-US" sz="2400" dirty="0" err="1"/>
              <a:t>CI</a:t>
            </a:r>
            <a:r>
              <a:rPr lang="en-US" sz="2400" baseline="-25000" dirty="0" err="1"/>
              <a:t>d</a:t>
            </a:r>
            <a:r>
              <a:rPr lang="en-US" sz="2400" dirty="0"/>
              <a:t> [1.31, 2.64]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702727" y="4849025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4296197" y="3991565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7495184" y="4431106"/>
            <a:ext cx="3724578" cy="1521959"/>
            <a:chOff x="7574377" y="757389"/>
            <a:chExt cx="3724578" cy="1521959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904935"/>
            <a:ext cx="729171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measured on separate block from main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analysis underestimates awareness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</a:t>
            </a:r>
            <a:r>
              <a:rPr lang="en-US" sz="2400" dirty="0" err="1"/>
              <a:t>duraiton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</a:t>
            </a:r>
            <a:r>
              <a:rPr lang="en-US" sz="2400" dirty="0" err="1"/>
              <a:t>reponses</a:t>
            </a:r>
            <a:r>
              <a:rPr lang="en-US" sz="2400" dirty="0"/>
              <a:t> to COM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B1D681-8F31-DE8D-5B8E-3316FD6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805" y="1209395"/>
            <a:ext cx="2334150" cy="21126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A3FF1-595B-64D0-CADF-EBEC2F347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255" y="1209395"/>
            <a:ext cx="2196507" cy="20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904935"/>
            <a:ext cx="729171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measured on separate block from main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 (96)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analysis underestimates awareness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</a:t>
            </a:r>
            <a:r>
              <a:rPr lang="en-US" sz="2400" dirty="0" err="1"/>
              <a:t>duraiton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</a:t>
            </a:r>
            <a:r>
              <a:rPr lang="en-US" sz="2400" dirty="0" err="1"/>
              <a:t>reponses</a:t>
            </a:r>
            <a:r>
              <a:rPr lang="en-US" sz="2400" dirty="0"/>
              <a:t> to COM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450004" y="4634101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0A16BD-3B33-38D8-AF81-83A50468CBA7}"/>
              </a:ext>
            </a:extLst>
          </p:cNvPr>
          <p:cNvCxnSpPr>
            <a:cxnSpLocks/>
          </p:cNvCxnSpPr>
          <p:nvPr/>
        </p:nvCxnSpPr>
        <p:spPr>
          <a:xfrm flipH="1">
            <a:off x="1130465" y="1531766"/>
            <a:ext cx="63070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B38D7D-3EA4-79CA-3BCC-6DAC9140945C}"/>
              </a:ext>
            </a:extLst>
          </p:cNvPr>
          <p:cNvCxnSpPr>
            <a:cxnSpLocks/>
          </p:cNvCxnSpPr>
          <p:nvPr/>
        </p:nvCxnSpPr>
        <p:spPr>
          <a:xfrm flipH="1">
            <a:off x="1136290" y="2248143"/>
            <a:ext cx="40288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203CCE-5198-7AE5-3244-8BF86997FFAE}"/>
              </a:ext>
            </a:extLst>
          </p:cNvPr>
          <p:cNvCxnSpPr>
            <a:cxnSpLocks/>
          </p:cNvCxnSpPr>
          <p:nvPr/>
        </p:nvCxnSpPr>
        <p:spPr>
          <a:xfrm flipH="1">
            <a:off x="1130465" y="2597596"/>
            <a:ext cx="58760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81C3CC-4F55-89C5-4C4D-C7A6B12466F6}"/>
              </a:ext>
            </a:extLst>
          </p:cNvPr>
          <p:cNvCxnSpPr>
            <a:cxnSpLocks/>
          </p:cNvCxnSpPr>
          <p:nvPr/>
        </p:nvCxnSpPr>
        <p:spPr>
          <a:xfrm flipH="1">
            <a:off x="1130465" y="2987818"/>
            <a:ext cx="7915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581173" y="904935"/>
            <a:ext cx="4610827" cy="63709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Reaching movements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329ECF-95C2-5D4A-33C8-A9370C2366F3}"/>
              </a:ext>
            </a:extLst>
          </p:cNvPr>
          <p:cNvCxnSpPr>
            <a:cxnSpLocks/>
          </p:cNvCxnSpPr>
          <p:nvPr/>
        </p:nvCxnSpPr>
        <p:spPr>
          <a:xfrm flipH="1">
            <a:off x="1078048" y="4431106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214DA3-5996-322A-7ABE-550F4FB4CA57}"/>
              </a:ext>
            </a:extLst>
          </p:cNvPr>
          <p:cNvCxnSpPr>
            <a:cxnSpLocks/>
          </p:cNvCxnSpPr>
          <p:nvPr/>
        </p:nvCxnSpPr>
        <p:spPr>
          <a:xfrm flipH="1">
            <a:off x="1651259" y="4815503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F64CD8-3E98-0433-334C-0EAE3B2A226F}"/>
              </a:ext>
            </a:extLst>
          </p:cNvPr>
          <p:cNvCxnSpPr>
            <a:cxnSpLocks/>
          </p:cNvCxnSpPr>
          <p:nvPr/>
        </p:nvCxnSpPr>
        <p:spPr>
          <a:xfrm flipH="1">
            <a:off x="1526226" y="5194076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AE4F57-7FBD-A783-D586-03EF3DBE966D}"/>
              </a:ext>
            </a:extLst>
          </p:cNvPr>
          <p:cNvCxnSpPr>
            <a:cxnSpLocks/>
          </p:cNvCxnSpPr>
          <p:nvPr/>
        </p:nvCxnSpPr>
        <p:spPr>
          <a:xfrm flipH="1">
            <a:off x="1526226" y="5566825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6C6822-734A-DD9A-3A78-58CAF1E72F70}"/>
              </a:ext>
            </a:extLst>
          </p:cNvPr>
          <p:cNvCxnSpPr>
            <a:cxnSpLocks/>
          </p:cNvCxnSpPr>
          <p:nvPr/>
        </p:nvCxnSpPr>
        <p:spPr>
          <a:xfrm flipH="1">
            <a:off x="1601940" y="5887156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D0E8BA-1EB9-887A-1C92-26486C1073E9}"/>
              </a:ext>
            </a:extLst>
          </p:cNvPr>
          <p:cNvCxnSpPr>
            <a:cxnSpLocks/>
          </p:cNvCxnSpPr>
          <p:nvPr/>
        </p:nvCxnSpPr>
        <p:spPr>
          <a:xfrm flipH="1">
            <a:off x="1069596" y="6298811"/>
            <a:ext cx="2998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852838" y="5034083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75446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594374" y="2392254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21245EE-3254-65A8-6DE7-8FAE1C82FF2C}"/>
              </a:ext>
            </a:extLst>
          </p:cNvPr>
          <p:cNvGrpSpPr/>
          <p:nvPr/>
        </p:nvGrpSpPr>
        <p:grpSpPr>
          <a:xfrm>
            <a:off x="7556401" y="2106067"/>
            <a:ext cx="4151575" cy="3439220"/>
            <a:chOff x="7556401" y="2106067"/>
            <a:chExt cx="4151575" cy="3439220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9D8A359-6897-4CCA-7C16-DBEAE4DA0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137" b="92141" l="4027" r="91563">
                          <a14:foregroundMark x1="4027" y1="46639" x2="4027" y2="50879"/>
                          <a14:foregroundMark x1="67114" y1="89245" x2="67402" y2="92141"/>
                          <a14:foregroundMark x1="39789" y1="6929" x2="83893" y2="8583"/>
                          <a14:foregroundMark x1="91563" y1="8583" x2="90700" y2="22027"/>
                          <a14:foregroundMark x1="90604" y1="4137" x2="58485" y2="4137"/>
                        </a14:backgroundRemoval>
                      </a14:imgEffect>
                    </a14:imgLayer>
                  </a14:imgProps>
                </a:ext>
              </a:extLst>
            </a:blip>
            <a:srcRect b="17127"/>
            <a:stretch/>
          </p:blipFill>
          <p:spPr>
            <a:xfrm>
              <a:off x="7556401" y="2106067"/>
              <a:ext cx="4151575" cy="3189833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7083863-41B1-E467-A5C1-72B3460CF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968" t="46660" r="80523" b="46281"/>
            <a:stretch/>
          </p:blipFill>
          <p:spPr>
            <a:xfrm>
              <a:off x="8174408" y="3935185"/>
              <a:ext cx="191263" cy="277586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D8AF9E52-7EDD-849D-F4E6-22EF2C08D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026" t="46334" r="66465" b="46607"/>
            <a:stretch/>
          </p:blipFill>
          <p:spPr>
            <a:xfrm>
              <a:off x="8770556" y="3851899"/>
              <a:ext cx="191263" cy="277586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9AE0EC1-8CC3-0F4C-9070-7B1D6ABFE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550" t="70891" r="6941" b="22050"/>
            <a:stretch/>
          </p:blipFill>
          <p:spPr>
            <a:xfrm>
              <a:off x="11132755" y="5267701"/>
              <a:ext cx="191263" cy="277586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D78B84F-3F73-6D49-3876-ECDFFC755094}"/>
              </a:ext>
            </a:extLst>
          </p:cNvPr>
          <p:cNvGrpSpPr/>
          <p:nvPr/>
        </p:nvGrpSpPr>
        <p:grpSpPr>
          <a:xfrm>
            <a:off x="8835633" y="2645875"/>
            <a:ext cx="2714304" cy="1082458"/>
            <a:chOff x="9240157" y="2182586"/>
            <a:chExt cx="2438888" cy="963385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DCF4100-5BEA-46CE-214F-0A37FA183DFF}"/>
                </a:ext>
              </a:extLst>
            </p:cNvPr>
            <p:cNvSpPr/>
            <p:nvPr/>
          </p:nvSpPr>
          <p:spPr>
            <a:xfrm>
              <a:off x="9240157" y="2182586"/>
              <a:ext cx="2296886" cy="963385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0887A88-DF4F-81D8-133E-B5FF65247C2F}"/>
                </a:ext>
              </a:extLst>
            </p:cNvPr>
            <p:cNvSpPr/>
            <p:nvPr/>
          </p:nvSpPr>
          <p:spPr>
            <a:xfrm>
              <a:off x="9612489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77F7017-0CEA-6D4B-31CA-B10366D6E454}"/>
                </a:ext>
              </a:extLst>
            </p:cNvPr>
            <p:cNvSpPr/>
            <p:nvPr/>
          </p:nvSpPr>
          <p:spPr>
            <a:xfrm>
              <a:off x="11012184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E4E388E-E5FA-E9E4-5014-95125A3BF56B}"/>
                </a:ext>
              </a:extLst>
            </p:cNvPr>
            <p:cNvSpPr txBox="1"/>
            <p:nvPr/>
          </p:nvSpPr>
          <p:spPr>
            <a:xfrm>
              <a:off x="9911443" y="2437950"/>
              <a:ext cx="1003286" cy="5232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</a:t>
              </a:r>
              <a:endParaRPr lang="he-IL" sz="2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76A8BD-A390-0C0A-8D63-502E3006DE58}"/>
                </a:ext>
              </a:extLst>
            </p:cNvPr>
            <p:cNvSpPr txBox="1"/>
            <p:nvPr/>
          </p:nvSpPr>
          <p:spPr>
            <a:xfrm>
              <a:off x="9341304" y="2182586"/>
              <a:ext cx="2337741" cy="3693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 Artificial           Natural</a:t>
              </a:r>
              <a:endParaRPr lang="he-IL" b="1" dirty="0"/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8C86536-2557-BE2B-1D62-D139B3A8BC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8" b="98759" l="9875" r="89933">
                        <a14:foregroundMark x1="65772" y1="86246" x2="67498" y2="93899"/>
                        <a14:foregroundMark x1="64621" y1="97415" x2="67495" y2="98475"/>
                        <a14:foregroundMark x1="62608" y1="77663" x2="62320" y2="79214"/>
                        <a14:backgroundMark x1="64238" y1="53568" x2="60307" y2="26163"/>
                        <a14:backgroundMark x1="41131" y1="26060" x2="74209" y2="24199"/>
                        <a14:backgroundMark x1="50048" y1="28852" x2="82646" y2="31851"/>
                        <a14:backgroundMark x1="43720" y1="31127" x2="77085" y2="30403"/>
                        <a14:backgroundMark x1="37872" y1="16029" x2="81879" y2="19235"/>
                        <a14:backgroundMark x1="46500" y1="16856" x2="90796" y2="20683"/>
                        <a14:backgroundMark x1="52637" y1="25129" x2="82263" y2="30507"/>
                        <a14:backgroundMark x1="53691" y1="22234" x2="59732" y2="53361"/>
                        <a14:backgroundMark x1="61553" y1="41468" x2="61553" y2="68356"/>
                        <a14:backgroundMark x1="37488" y1="21200" x2="44295" y2="41675"/>
                        <a14:backgroundMark x1="37488" y1="19959" x2="57143" y2="37022"/>
                        <a14:backgroundMark x1="65005" y1="38056" x2="79770" y2="35781"/>
                        <a14:backgroundMark x1="80345" y1="13547" x2="38926" y2="9204"/>
                        <a14:backgroundMark x1="70470" y1="15719" x2="83893" y2="33092"/>
                        <a14:backgroundMark x1="78332" y1="11789" x2="43528" y2="21406"/>
                        <a14:backgroundMark x1="43528" y1="21406" x2="42953" y2="27611"/>
                        <a14:backgroundMark x1="47939" y1="12616" x2="39022" y2="24302"/>
                        <a14:backgroundMark x1="39022" y1="24302" x2="40556" y2="44157"/>
                        <a14:backgroundMark x1="68744" y1="17270" x2="66635" y2="30196"/>
                        <a14:backgroundMark x1="66635" y1="30196" x2="76798" y2="23785"/>
                        <a14:backgroundMark x1="76798" y1="23785" x2="51965" y2="19855"/>
                        <a14:backgroundMark x1="51965" y1="19855" x2="53404" y2="31541"/>
                        <a14:backgroundMark x1="79674" y1="32575" x2="79962" y2="20165"/>
                        <a14:backgroundMark x1="79962" y1="20165" x2="89358" y2="26577"/>
                        <a14:backgroundMark x1="65484" y1="31644" x2="33749" y2="20683"/>
                        <a14:backgroundMark x1="33749" y1="20683" x2="29818" y2="8480"/>
                        <a14:backgroundMark x1="66922" y1="26060" x2="84756" y2="38159"/>
                        <a14:backgroundMark x1="84756" y1="38159" x2="86002" y2="38056"/>
                        <a14:backgroundMark x1="72963" y1="97104" x2="73730" y2="90900"/>
                        <a14:backgroundMark x1="67114" y1="99173" x2="69319" y2="98862"/>
                      </a14:backgroundRemoval>
                    </a14:imgEffect>
                  </a14:imgLayer>
                </a14:imgProps>
              </a:ext>
            </a:extLst>
          </a:blip>
          <a:srcRect l="58037" t="77217" r="25837"/>
          <a:stretch/>
        </p:blipFill>
        <p:spPr>
          <a:xfrm>
            <a:off x="9959036" y="5083629"/>
            <a:ext cx="669473" cy="876943"/>
          </a:xfrm>
          <a:prstGeom prst="rect">
            <a:avLst/>
          </a:prstGeom>
        </p:spPr>
      </p:pic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07135 -0.06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277090" y="600774"/>
            <a:ext cx="11621907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                                        Reaction time         Movement duration</a:t>
            </a:r>
          </a:p>
          <a:p>
            <a:r>
              <a:rPr lang="en-US" sz="2400" b="1" dirty="0"/>
              <a:t>              Changes of Mind                                                                      Distance traveled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BCD6113-4E06-DD11-C77D-EC4712185D32}"/>
              </a:ext>
            </a:extLst>
          </p:cNvPr>
          <p:cNvGrpSpPr/>
          <p:nvPr/>
        </p:nvGrpSpPr>
        <p:grpSpPr>
          <a:xfrm>
            <a:off x="485713" y="1544057"/>
            <a:ext cx="2846238" cy="2651021"/>
            <a:chOff x="2532660" y="3246702"/>
            <a:chExt cx="2846238" cy="265102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FAA035B-3222-D50D-CC7E-232D49C008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0390" y="3633253"/>
              <a:ext cx="469608" cy="1642733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3139037" y="5545286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9037" y="3322203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3273261" y="3246702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Screen</a:t>
              </a:r>
              <a:endParaRPr lang="he-I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4058919" y="4873729"/>
              <a:ext cx="91746" cy="804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4255597" y="546949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2119123" y="4117741"/>
              <a:ext cx="141185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Proportion</a:t>
              </a:r>
            </a:p>
            <a:p>
              <a:pPr algn="ctr"/>
              <a:r>
                <a:rPr lang="en-US" sz="1600" dirty="0"/>
                <a:t>Of Z traveled</a:t>
              </a:r>
              <a:endParaRPr lang="he-IL" sz="16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3771696" y="5559169"/>
              <a:ext cx="1125812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X</a:t>
              </a:r>
              <a:endParaRPr lang="he-IL" sz="1600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4280206" y="4577876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4159084" y="522210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4589093" y="439733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4930277" y="4258959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5141947" y="395183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5099456" y="363325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AE75DF5-2DFC-26BA-1ADC-148DA71CD197}"/>
                </a:ext>
              </a:extLst>
            </p:cNvPr>
            <p:cNvCxnSpPr>
              <a:cxnSpLocks/>
              <a:stCxn id="126" idx="0"/>
            </p:cNvCxnSpPr>
            <p:nvPr/>
          </p:nvCxnSpPr>
          <p:spPr>
            <a:xfrm flipH="1" flipV="1">
              <a:off x="4200085" y="3638082"/>
              <a:ext cx="4872" cy="158402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D13235D-9E02-6B79-CFAC-594131090815}"/>
              </a:ext>
            </a:extLst>
          </p:cNvPr>
          <p:cNvGrpSpPr/>
          <p:nvPr/>
        </p:nvGrpSpPr>
        <p:grpSpPr>
          <a:xfrm>
            <a:off x="1139216" y="4216185"/>
            <a:ext cx="10197769" cy="2916161"/>
            <a:chOff x="933561" y="3912113"/>
            <a:chExt cx="10197769" cy="2916161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BFDD4B1-50F0-0633-4F92-268EF5D11259}"/>
                </a:ext>
              </a:extLst>
            </p:cNvPr>
            <p:cNvSpPr/>
            <p:nvPr/>
          </p:nvSpPr>
          <p:spPr>
            <a:xfrm>
              <a:off x="1547530" y="4279557"/>
              <a:ext cx="1206844" cy="1956487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6844" h="1956487">
                  <a:moveTo>
                    <a:pt x="593125" y="1956487"/>
                  </a:moveTo>
                  <a:lnTo>
                    <a:pt x="654908" y="1754659"/>
                  </a:lnTo>
                  <a:lnTo>
                    <a:pt x="667265" y="1441621"/>
                  </a:lnTo>
                  <a:lnTo>
                    <a:pt x="679622" y="1173892"/>
                  </a:lnTo>
                  <a:lnTo>
                    <a:pt x="700217" y="864973"/>
                  </a:lnTo>
                  <a:lnTo>
                    <a:pt x="745525" y="753762"/>
                  </a:lnTo>
                  <a:lnTo>
                    <a:pt x="774357" y="580767"/>
                  </a:lnTo>
                  <a:lnTo>
                    <a:pt x="819665" y="457200"/>
                  </a:lnTo>
                  <a:lnTo>
                    <a:pt x="930876" y="354227"/>
                  </a:lnTo>
                  <a:cubicBezTo>
                    <a:pt x="954348" y="321366"/>
                    <a:pt x="944920" y="335221"/>
                    <a:pt x="959708" y="313038"/>
                  </a:cubicBezTo>
                  <a:lnTo>
                    <a:pt x="1037968" y="230659"/>
                  </a:lnTo>
                  <a:lnTo>
                    <a:pt x="1107990" y="140043"/>
                  </a:lnTo>
                  <a:lnTo>
                    <a:pt x="1161535" y="90616"/>
                  </a:lnTo>
                  <a:lnTo>
                    <a:pt x="1206844" y="16475"/>
                  </a:lnTo>
                  <a:lnTo>
                    <a:pt x="0" y="0"/>
                  </a:lnTo>
                  <a:lnTo>
                    <a:pt x="4119" y="1944130"/>
                  </a:lnTo>
                  <a:lnTo>
                    <a:pt x="593125" y="195648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28190BD-6C62-9B32-7B62-1BAE55517B98}"/>
                </a:ext>
              </a:extLst>
            </p:cNvPr>
            <p:cNvSpPr txBox="1"/>
            <p:nvPr/>
          </p:nvSpPr>
          <p:spPr>
            <a:xfrm>
              <a:off x="2324481" y="4974997"/>
              <a:ext cx="81703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28205EE-07E6-D7B4-EBDF-38F6F9ECBA23}"/>
                </a:ext>
              </a:extLst>
            </p:cNvPr>
            <p:cNvSpPr txBox="1"/>
            <p:nvPr/>
          </p:nvSpPr>
          <p:spPr>
            <a:xfrm>
              <a:off x="1473161" y="4974997"/>
              <a:ext cx="81703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37784FF-9981-9E52-AD8C-423CCD756F75}"/>
                </a:ext>
              </a:extLst>
            </p:cNvPr>
            <p:cNvCxnSpPr>
              <a:cxnSpLocks/>
            </p:cNvCxnSpPr>
            <p:nvPr/>
          </p:nvCxnSpPr>
          <p:spPr>
            <a:xfrm>
              <a:off x="933561" y="6226989"/>
              <a:ext cx="2255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4AAC636-5B36-9F36-6C30-9B163D642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561" y="3988151"/>
              <a:ext cx="0" cy="22388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4794F55-8C30-DCEC-477F-DD71D243C70E}"/>
                </a:ext>
              </a:extLst>
            </p:cNvPr>
            <p:cNvSpPr/>
            <p:nvPr/>
          </p:nvSpPr>
          <p:spPr>
            <a:xfrm>
              <a:off x="2162594" y="4315165"/>
              <a:ext cx="626710" cy="1897183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28773B81-7E28-281C-0D7E-37588412DD56}"/>
                </a:ext>
              </a:extLst>
            </p:cNvPr>
            <p:cNvSpPr/>
            <p:nvPr/>
          </p:nvSpPr>
          <p:spPr>
            <a:xfrm>
              <a:off x="1068737" y="3912113"/>
              <a:ext cx="2120559" cy="380173"/>
            </a:xfrm>
            <a:prstGeom prst="round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/>
                <a:t>Screen</a:t>
              </a:r>
              <a:endParaRPr lang="he-IL" sz="2800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BA98597-C724-6A0C-5D23-746903F4FEA5}"/>
                </a:ext>
              </a:extLst>
            </p:cNvPr>
            <p:cNvCxnSpPr/>
            <p:nvPr/>
          </p:nvCxnSpPr>
          <p:spPr>
            <a:xfrm flipV="1">
              <a:off x="1539789" y="4292286"/>
              <a:ext cx="0" cy="193470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9506070" y="4273207"/>
              <a:ext cx="1190969" cy="1962837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9490195" y="4300151"/>
              <a:ext cx="601362" cy="193589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9658324" y="4292286"/>
              <a:ext cx="817038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Reach Area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46117EC-846A-42C6-B9FA-A298D387FBBA}"/>
                </a:ext>
              </a:extLst>
            </p:cNvPr>
            <p:cNvSpPr txBox="1"/>
            <p:nvPr/>
          </p:nvSpPr>
          <p:spPr>
            <a:xfrm>
              <a:off x="2216277" y="5930626"/>
              <a:ext cx="1579246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rgbClr val="E71224"/>
                  </a:solidFill>
                </a:rPr>
                <a:t>Average Path Right</a:t>
              </a:r>
              <a:endParaRPr lang="he-IL" sz="1400" dirty="0">
                <a:solidFill>
                  <a:srgbClr val="E71224"/>
                </a:solidFill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8875595" y="6226989"/>
              <a:ext cx="2255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5595" y="3988151"/>
              <a:ext cx="0" cy="22388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9010771" y="3912113"/>
              <a:ext cx="2120559" cy="380173"/>
            </a:xfrm>
            <a:prstGeom prst="round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/>
                <a:t>Screen</a:t>
              </a:r>
              <a:endParaRPr lang="he-IL" sz="28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F3E7F37-FC8F-7572-E846-B8F5DDF9C784}"/>
                </a:ext>
              </a:extLst>
            </p:cNvPr>
            <p:cNvSpPr txBox="1"/>
            <p:nvPr/>
          </p:nvSpPr>
          <p:spPr>
            <a:xfrm>
              <a:off x="933562" y="6243499"/>
              <a:ext cx="1229032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Lowest X value</a:t>
              </a:r>
              <a:endParaRPr lang="he-IL" sz="1600" dirty="0"/>
            </a:p>
          </p:txBody>
        </p:sp>
        <p:sp>
          <p:nvSpPr>
            <p:cNvPr id="150" name="Minus Sign 149">
              <a:extLst>
                <a:ext uri="{FF2B5EF4-FFF2-40B4-BE49-F238E27FC236}">
                  <a16:creationId xmlns:a16="http://schemas.microsoft.com/office/drawing/2014/main" id="{D8CAAB7A-A455-FAA0-3B7F-F547ABC5E2D0}"/>
                </a:ext>
              </a:extLst>
            </p:cNvPr>
            <p:cNvSpPr/>
            <p:nvPr/>
          </p:nvSpPr>
          <p:spPr>
            <a:xfrm>
              <a:off x="3560228" y="4976343"/>
              <a:ext cx="482163" cy="440614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Equals 150">
              <a:extLst>
                <a:ext uri="{FF2B5EF4-FFF2-40B4-BE49-F238E27FC236}">
                  <a16:creationId xmlns:a16="http://schemas.microsoft.com/office/drawing/2014/main" id="{FBFE5532-6EEF-DCCF-DF2C-76CFA888BEE7}"/>
                </a:ext>
              </a:extLst>
            </p:cNvPr>
            <p:cNvSpPr/>
            <p:nvPr/>
          </p:nvSpPr>
          <p:spPr>
            <a:xfrm>
              <a:off x="7532206" y="4915217"/>
              <a:ext cx="932716" cy="560173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7F11AFD-7B9C-9854-F95F-79D513A86960}"/>
                </a:ext>
              </a:extLst>
            </p:cNvPr>
            <p:cNvSpPr/>
            <p:nvPr/>
          </p:nvSpPr>
          <p:spPr>
            <a:xfrm>
              <a:off x="5381269" y="4278686"/>
              <a:ext cx="601362" cy="193589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7B89BE-B93E-4A59-21D6-C7558CF5B6E0}"/>
                </a:ext>
              </a:extLst>
            </p:cNvPr>
            <p:cNvCxnSpPr>
              <a:cxnSpLocks/>
            </p:cNvCxnSpPr>
            <p:nvPr/>
          </p:nvCxnSpPr>
          <p:spPr>
            <a:xfrm>
              <a:off x="4767300" y="6226989"/>
              <a:ext cx="225573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B3F6D0B-31E3-9A5E-28CF-468496175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300" y="3988151"/>
              <a:ext cx="0" cy="22388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21780-9791-8121-97E8-1C97520D9413}"/>
                </a:ext>
              </a:extLst>
            </p:cNvPr>
            <p:cNvSpPr/>
            <p:nvPr/>
          </p:nvSpPr>
          <p:spPr>
            <a:xfrm>
              <a:off x="5433573" y="4287822"/>
              <a:ext cx="562760" cy="1918501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AE0E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0B39EE95-1397-F8AF-E4FA-F13BA549078F}"/>
                </a:ext>
              </a:extLst>
            </p:cNvPr>
            <p:cNvSpPr/>
            <p:nvPr/>
          </p:nvSpPr>
          <p:spPr>
            <a:xfrm>
              <a:off x="4902476" y="3912113"/>
              <a:ext cx="2120558" cy="380173"/>
            </a:xfrm>
            <a:prstGeom prst="roundRect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/>
                <a:t>Screen</a:t>
              </a:r>
              <a:endParaRPr lang="he-IL" sz="2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5B86C6B-500C-17B1-4B95-4E0D20A71911}"/>
                </a:ext>
              </a:extLst>
            </p:cNvPr>
            <p:cNvSpPr txBox="1"/>
            <p:nvPr/>
          </p:nvSpPr>
          <p:spPr>
            <a:xfrm>
              <a:off x="5260108" y="4974997"/>
              <a:ext cx="81703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Left Path Area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72DC46A-D004-C508-E65F-26E9A0E1107A}"/>
                </a:ext>
              </a:extLst>
            </p:cNvPr>
            <p:cNvSpPr txBox="1"/>
            <p:nvPr/>
          </p:nvSpPr>
          <p:spPr>
            <a:xfrm>
              <a:off x="6020449" y="5935722"/>
              <a:ext cx="1525344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rgbClr val="AE0E1D"/>
                  </a:solidFill>
                </a:rPr>
                <a:t>Average Path Left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F094C2E-C650-8B09-B973-6505E1FA4BC5}"/>
                </a:ext>
              </a:extLst>
            </p:cNvPr>
            <p:cNvSpPr txBox="1"/>
            <p:nvPr/>
          </p:nvSpPr>
          <p:spPr>
            <a:xfrm>
              <a:off x="4754201" y="6243499"/>
              <a:ext cx="1286098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Lowest X value</a:t>
              </a:r>
              <a:endParaRPr lang="he-IL" sz="1600" dirty="0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D916599-E2D0-D5F1-B695-3B3E6B5C196E}"/>
                </a:ext>
              </a:extLst>
            </p:cNvPr>
            <p:cNvCxnSpPr/>
            <p:nvPr/>
          </p:nvCxnSpPr>
          <p:spPr>
            <a:xfrm flipV="1">
              <a:off x="5390004" y="4292286"/>
              <a:ext cx="0" cy="193470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7622974" y="1703294"/>
            <a:ext cx="3461963" cy="2651021"/>
            <a:chOff x="7734443" y="510134"/>
            <a:chExt cx="3461963" cy="2651021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Screen</a:t>
              </a:r>
              <a:endParaRPr lang="he-IL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381173"/>
              <a:ext cx="141185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Proportion</a:t>
              </a:r>
            </a:p>
            <a:p>
              <a:pPr algn="ctr"/>
              <a:r>
                <a:rPr lang="en-US" sz="1600" dirty="0"/>
                <a:t>Of Z traveled</a:t>
              </a:r>
              <a:endParaRPr lang="he-IL" sz="1600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/>
                <a:t>X</a:t>
              </a:r>
              <a:endParaRPr lang="he-IL" sz="1600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3D11AE4-447B-39BE-7BC9-D8C9C1CDD101}"/>
                </a:ext>
              </a:extLst>
            </p:cNvPr>
            <p:cNvSpPr txBox="1"/>
            <p:nvPr/>
          </p:nvSpPr>
          <p:spPr>
            <a:xfrm>
              <a:off x="9555965" y="2275975"/>
              <a:ext cx="164044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Euclidean distances</a:t>
              </a:r>
            </a:p>
            <a:p>
              <a:r>
                <a:rPr lang="en-US" sz="1400" dirty="0">
                  <a:solidFill>
                    <a:srgbClr val="C00000"/>
                  </a:solidFill>
                </a:rPr>
                <a:t>Trajectory samples</a:t>
              </a:r>
              <a:endParaRPr lang="he-IL" sz="1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2509" y="478462"/>
            <a:ext cx="641658" cy="8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2884528" y="5749073"/>
            <a:ext cx="872471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               Decision made before movement</a:t>
            </a:r>
            <a:endParaRPr lang="he-IL" sz="2400" b="1" dirty="0"/>
          </a:p>
        </p:txBody>
      </p:sp>
      <p:pic>
        <p:nvPicPr>
          <p:cNvPr id="31" name="Graphic 30" descr="Thumbs Down with solid fill">
            <a:extLst>
              <a:ext uri="{FF2B5EF4-FFF2-40B4-BE49-F238E27FC236}">
                <a16:creationId xmlns:a16="http://schemas.microsoft.com/office/drawing/2014/main" id="{AC639753-F779-0EF3-7B43-44B3F1D6B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934" y="5635796"/>
            <a:ext cx="992276" cy="9922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2063" r="58044" b="54690"/>
          <a:stretch/>
        </p:blipFill>
        <p:spPr bwMode="auto">
          <a:xfrm>
            <a:off x="2970901" y="125632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48431" r="41417" b="8322"/>
          <a:stretch/>
        </p:blipFill>
        <p:spPr bwMode="auto">
          <a:xfrm>
            <a:off x="9174696" y="1256322"/>
            <a:ext cx="2975267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8243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3BAB3B8-162E-61D5-2278-BC0C6E8DE817}"/>
              </a:ext>
            </a:extLst>
          </p:cNvPr>
          <p:cNvSpPr/>
          <p:nvPr/>
        </p:nvSpPr>
        <p:spPr>
          <a:xfrm>
            <a:off x="5676843" y="584449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Khen</a:t>
            </a:r>
            <a:r>
              <a:rPr lang="en-US" sz="1600" dirty="0"/>
              <a:t> Heller under the supervision of Craig S. Chapman</a:t>
            </a:r>
            <a:r>
              <a:rPr lang="en-US" sz="1600" baseline="30000" dirty="0"/>
              <a:t> </a:t>
            </a:r>
            <a:r>
              <a:rPr lang="en-US" sz="1600" dirty="0"/>
              <a:t>and </a:t>
            </a:r>
            <a:r>
              <a:rPr lang="en-US" sz="1600" dirty="0" err="1"/>
              <a:t>Liad</a:t>
            </a:r>
            <a:r>
              <a:rPr lang="en-US" sz="1600" dirty="0"/>
              <a:t> </a:t>
            </a:r>
            <a:r>
              <a:rPr lang="en-US" sz="1600" dirty="0" err="1"/>
              <a:t>Mudrik</a:t>
            </a:r>
            <a:endParaRPr lang="en-US" sz="1600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91FF38-69A5-E57C-6F71-0A3F2313311E}"/>
              </a:ext>
            </a:extLst>
          </p:cNvPr>
          <p:cNvSpPr txBox="1"/>
          <p:nvPr/>
        </p:nvSpPr>
        <p:spPr>
          <a:xfrm>
            <a:off x="1895061" y="887548"/>
            <a:ext cx="371060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Add TAU symbol</a:t>
            </a:r>
            <a:endParaRPr lang="he-IL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D5FBEC79-8772-15A2-CB79-99C47C4BA022}"/>
              </a:ext>
            </a:extLst>
          </p:cNvPr>
          <p:cNvSpPr/>
          <p:nvPr/>
        </p:nvSpPr>
        <p:spPr>
          <a:xfrm>
            <a:off x="593270" y="6249975"/>
            <a:ext cx="6583001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Reaction time</a:t>
            </a:r>
            <a:endParaRPr lang="he-I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8574C6CB-E64A-435D-DFD9-B85AD4CF6219}"/>
              </a:ext>
            </a:extLst>
          </p:cNvPr>
          <p:cNvSpPr/>
          <p:nvPr/>
        </p:nvSpPr>
        <p:spPr>
          <a:xfrm>
            <a:off x="7176272" y="6249975"/>
            <a:ext cx="2756443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Movement duration</a:t>
            </a:r>
            <a:endParaRPr lang="he-IL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6CFFB93-195A-2AF4-0F21-BED143F88478}"/>
              </a:ext>
            </a:extLst>
          </p:cNvPr>
          <p:cNvSpPr/>
          <p:nvPr/>
        </p:nvSpPr>
        <p:spPr>
          <a:xfrm>
            <a:off x="609600" y="2540000"/>
            <a:ext cx="4717143" cy="1248229"/>
          </a:xfrm>
          <a:custGeom>
            <a:avLst/>
            <a:gdLst>
              <a:gd name="connsiteX0" fmla="*/ 0 w 4717143"/>
              <a:gd name="connsiteY0" fmla="*/ 1132114 h 1248229"/>
              <a:gd name="connsiteX1" fmla="*/ 558800 w 4717143"/>
              <a:gd name="connsiteY1" fmla="*/ 1052286 h 1248229"/>
              <a:gd name="connsiteX2" fmla="*/ 1023257 w 4717143"/>
              <a:gd name="connsiteY2" fmla="*/ 1248229 h 1248229"/>
              <a:gd name="connsiteX3" fmla="*/ 1371600 w 4717143"/>
              <a:gd name="connsiteY3" fmla="*/ 1117600 h 1248229"/>
              <a:gd name="connsiteX4" fmla="*/ 2002971 w 4717143"/>
              <a:gd name="connsiteY4" fmla="*/ 972457 h 1248229"/>
              <a:gd name="connsiteX5" fmla="*/ 2656114 w 4717143"/>
              <a:gd name="connsiteY5" fmla="*/ 1016000 h 1248229"/>
              <a:gd name="connsiteX6" fmla="*/ 3251200 w 4717143"/>
              <a:gd name="connsiteY6" fmla="*/ 711200 h 1248229"/>
              <a:gd name="connsiteX7" fmla="*/ 3439886 w 4717143"/>
              <a:gd name="connsiteY7" fmla="*/ 878114 h 1248229"/>
              <a:gd name="connsiteX8" fmla="*/ 3868057 w 4717143"/>
              <a:gd name="connsiteY8" fmla="*/ 602343 h 1248229"/>
              <a:gd name="connsiteX9" fmla="*/ 4064000 w 4717143"/>
              <a:gd name="connsiteY9" fmla="*/ 595086 h 1248229"/>
              <a:gd name="connsiteX10" fmla="*/ 4441371 w 4717143"/>
              <a:gd name="connsiteY10" fmla="*/ 195943 h 1248229"/>
              <a:gd name="connsiteX11" fmla="*/ 4506686 w 4717143"/>
              <a:gd name="connsiteY11" fmla="*/ 304800 h 1248229"/>
              <a:gd name="connsiteX12" fmla="*/ 4717143 w 4717143"/>
              <a:gd name="connsiteY12" fmla="*/ 0 h 124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7143" h="1248229">
                <a:moveTo>
                  <a:pt x="0" y="1132114"/>
                </a:moveTo>
                <a:lnTo>
                  <a:pt x="558800" y="1052286"/>
                </a:lnTo>
                <a:lnTo>
                  <a:pt x="1023257" y="1248229"/>
                </a:lnTo>
                <a:lnTo>
                  <a:pt x="1371600" y="1117600"/>
                </a:lnTo>
                <a:lnTo>
                  <a:pt x="2002971" y="972457"/>
                </a:lnTo>
                <a:lnTo>
                  <a:pt x="2656114" y="1016000"/>
                </a:lnTo>
                <a:lnTo>
                  <a:pt x="3251200" y="711200"/>
                </a:lnTo>
                <a:lnTo>
                  <a:pt x="3439886" y="878114"/>
                </a:lnTo>
                <a:lnTo>
                  <a:pt x="3868057" y="602343"/>
                </a:lnTo>
                <a:lnTo>
                  <a:pt x="4064000" y="595086"/>
                </a:lnTo>
                <a:lnTo>
                  <a:pt x="4441371" y="195943"/>
                </a:lnTo>
                <a:lnTo>
                  <a:pt x="4506686" y="304800"/>
                </a:lnTo>
                <a:lnTo>
                  <a:pt x="4717143" y="0"/>
                </a:lnTo>
              </a:path>
            </a:pathLst>
          </a:custGeom>
          <a:noFill/>
          <a:ln w="28575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004AD6-41F9-15A4-4C5A-0EA3F55AECBA}"/>
              </a:ext>
            </a:extLst>
          </p:cNvPr>
          <p:cNvSpPr/>
          <p:nvPr/>
        </p:nvSpPr>
        <p:spPr>
          <a:xfrm>
            <a:off x="5235225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EB682657-9919-E508-6B00-FE0E6C4B0DBB}"/>
              </a:ext>
            </a:extLst>
          </p:cNvPr>
          <p:cNvSpPr/>
          <p:nvPr/>
        </p:nvSpPr>
        <p:spPr>
          <a:xfrm>
            <a:off x="593270" y="6257126"/>
            <a:ext cx="4733473" cy="5152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Reaction time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6D0C5-459C-261E-53F7-88C9ADEB9723}"/>
              </a:ext>
            </a:extLst>
          </p:cNvPr>
          <p:cNvSpPr/>
          <p:nvPr/>
        </p:nvSpPr>
        <p:spPr>
          <a:xfrm>
            <a:off x="123596" y="651741"/>
            <a:ext cx="11905693" cy="56692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1618D-07B5-85AE-B0CB-B762E37D77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0" t="49930" r="56208" b="6823"/>
          <a:stretch/>
        </p:blipFill>
        <p:spPr bwMode="auto">
          <a:xfrm>
            <a:off x="2629779" y="164849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8308 0.0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2904758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360125" y="11047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954535-7E6B-5EC9-6461-F81F1EF4A323}"/>
              </a:ext>
            </a:extLst>
          </p:cNvPr>
          <p:cNvGrpSpPr/>
          <p:nvPr/>
        </p:nvGrpSpPr>
        <p:grpSpPr>
          <a:xfrm>
            <a:off x="436319" y="2571206"/>
            <a:ext cx="10948932" cy="3245157"/>
            <a:chOff x="220419" y="2601831"/>
            <a:chExt cx="10948932" cy="32451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A4F508-9287-8954-734E-82A9F5BC1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4" t="52294" r="25110" b="9319"/>
            <a:stretch/>
          </p:blipFill>
          <p:spPr bwMode="auto">
            <a:xfrm>
              <a:off x="220419" y="2601831"/>
              <a:ext cx="10948932" cy="324515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C1BB6C-D5DA-4879-19FB-D3AD7EAC7B22}"/>
                </a:ext>
              </a:extLst>
            </p:cNvPr>
            <p:cNvCxnSpPr/>
            <p:nvPr/>
          </p:nvCxnSpPr>
          <p:spPr>
            <a:xfrm flipV="1">
              <a:off x="6870700" y="3086100"/>
              <a:ext cx="939800" cy="1219200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198829-1154-9C32-892E-A5E732D6E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5800" y="3206750"/>
              <a:ext cx="961175" cy="1913121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CF07C-8E05-2615-88AC-807B6A84F6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4225" y="3086100"/>
              <a:ext cx="961175" cy="387350"/>
            </a:xfrm>
            <a:prstGeom prst="line">
              <a:avLst/>
            </a:prstGeom>
            <a:ln>
              <a:solidFill>
                <a:srgbClr val="005AB5"/>
              </a:solidFill>
            </a:ln>
            <a:effectLst>
              <a:glow rad="50800">
                <a:srgbClr val="FF0000">
                  <a:alpha val="7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5014" r="57546" b="54310"/>
          <a:stretch/>
        </p:blipFill>
        <p:spPr bwMode="auto">
          <a:xfrm>
            <a:off x="3495119" y="2153707"/>
            <a:ext cx="5872812" cy="3774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000916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-254822" y="1208493"/>
            <a:ext cx="3601192" cy="5255514"/>
            <a:chOff x="311757" y="1013237"/>
            <a:chExt cx="3601192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311757" y="1488170"/>
              <a:ext cx="1583376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26B0CBB-F48A-CC73-7000-8AE345B5AF2F}"/>
              </a:ext>
            </a:extLst>
          </p:cNvPr>
          <p:cNvSpPr/>
          <p:nvPr/>
        </p:nvSpPr>
        <p:spPr>
          <a:xfrm>
            <a:off x="698500" y="1114980"/>
            <a:ext cx="2641989" cy="170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147175" y="2153707"/>
            <a:ext cx="2890328" cy="34320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9892778" y="2455655"/>
            <a:ext cx="1848372" cy="2979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742950" y="1807709"/>
            <a:ext cx="2965450" cy="3729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8077222" y="2066257"/>
            <a:ext cx="2976784" cy="34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72943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Study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training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Includes both measures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Estimation of necessary num of trials to get an effect – half of the trials.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Results – significant effects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Significance, criticism about awareness </a:t>
            </a:r>
            <a:r>
              <a:rPr lang="en-US" dirty="0" err="1">
                <a:sym typeface="Wingdings" panose="05000000000000000000" pitchFamily="2" charset="2"/>
              </a:rPr>
              <a:t>ins’t</a:t>
            </a:r>
            <a:r>
              <a:rPr lang="en-US" dirty="0">
                <a:sym typeface="Wingdings" panose="05000000000000000000" pitchFamily="2" charset="2"/>
              </a:rPr>
              <a:t> relevant.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Increases num of correct answers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Expressed </a:t>
            </a:r>
            <a:r>
              <a:rPr lang="en-US" dirty="0" err="1">
                <a:sym typeface="Wingdings" panose="05000000000000000000" pitchFamily="2" charset="2"/>
              </a:rPr>
              <a:t>thorought</a:t>
            </a:r>
            <a:r>
              <a:rPr lang="en-US" dirty="0">
                <a:sym typeface="Wingdings" panose="05000000000000000000" pitchFamily="2" charset="2"/>
              </a:rPr>
              <a:t> the </a:t>
            </a:r>
            <a:r>
              <a:rPr lang="en-US" dirty="0" err="1">
                <a:sym typeface="Wingdings" panose="05000000000000000000" pitchFamily="2" charset="2"/>
              </a:rPr>
              <a:t>traj</a:t>
            </a:r>
            <a:r>
              <a:rPr lang="en-US" dirty="0">
                <a:sym typeface="Wingdings" panose="05000000000000000000" pitchFamily="2" charset="2"/>
              </a:rPr>
              <a:t> – how did you infer the time? Since </a:t>
            </a:r>
            <a:r>
              <a:rPr lang="en-US" dirty="0" err="1">
                <a:sym typeface="Wingdings" panose="05000000000000000000" pitchFamily="2" charset="2"/>
              </a:rPr>
              <a:t>traj</a:t>
            </a:r>
            <a:r>
              <a:rPr lang="en-US" dirty="0">
                <a:sym typeface="Wingdings" panose="05000000000000000000" pitchFamily="2" charset="2"/>
              </a:rPr>
              <a:t> is normalized.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Less valid trials in motion, but more correct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Effect size comparison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Discrepency</a:t>
            </a:r>
            <a:r>
              <a:rPr lang="en-US" dirty="0">
                <a:sym typeface="Wingdings" panose="05000000000000000000" pitchFamily="2" charset="2"/>
              </a:rPr>
              <a:t> with Xiao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Mouse more sensitive than reach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AUC as opposed to reach area – show analysis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Awareness measure – Xiao stems from aware participants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Accidental finding – future studies use dynamic starting condition.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Advantages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Decreases invalid trials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Noise keyboard VS reach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Short lived nature of UC effects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Heading 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X STD</a:t>
            </a:r>
          </a:p>
        </p:txBody>
      </p:sp>
    </p:spTree>
    <p:extLst>
      <p:ext uri="{BB962C8B-B14F-4D97-AF65-F5344CB8AC3E}">
        <p14:creationId xmlns:p14="http://schemas.microsoft.com/office/powerpoint/2010/main" val="768133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2168842"/>
            <a:ext cx="4866503" cy="41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Make a slide about preprocessing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Un/conscious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6D60F6-BEAD-4A91-A698-1BE822BD8DF2}"/>
              </a:ext>
            </a:extLst>
          </p:cNvPr>
          <p:cNvSpPr txBox="1"/>
          <p:nvPr/>
        </p:nvSpPr>
        <p:spPr>
          <a:xfrm>
            <a:off x="5249043" y="2587830"/>
            <a:ext cx="16939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Conscious</a:t>
            </a:r>
            <a:endParaRPr lang="en-US" sz="2400" b="1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5916220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Perceived?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46860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Behavior?</a:t>
            </a:r>
            <a:endParaRPr lang="en-US" sz="2000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31B304-C51C-4923-9FB0-1881E5531E30}"/>
              </a:ext>
            </a:extLst>
          </p:cNvPr>
          <p:cNvSpPr txBox="1"/>
          <p:nvPr/>
        </p:nvSpPr>
        <p:spPr>
          <a:xfrm>
            <a:off x="4916990" y="2602171"/>
            <a:ext cx="20417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Unconscious</a:t>
            </a:r>
            <a:endParaRPr lang="en-US" sz="2400" b="1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1684282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72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0296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270203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367361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0AAFB636-5CBA-F633-5C3B-FEE884FDC88F}"/>
              </a:ext>
            </a:extLst>
          </p:cNvPr>
          <p:cNvSpPr/>
          <p:nvPr/>
        </p:nvSpPr>
        <p:spPr>
          <a:xfrm rot="10800000" flipH="1">
            <a:off x="4377635" y="2709259"/>
            <a:ext cx="6586330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25" grpId="0"/>
      <p:bldP spid="28" grpId="0" animBg="1"/>
      <p:bldP spid="29" grpId="0"/>
      <p:bldP spid="34" grpId="0"/>
      <p:bldP spid="6" grpId="0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Slide about exclusion criteria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Slide with multiple comparisons tree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8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DE3B833E-119B-C4A8-7976-91AF5C42A5EB}"/>
              </a:ext>
            </a:extLst>
          </p:cNvPr>
          <p:cNvSpPr/>
          <p:nvPr/>
        </p:nvSpPr>
        <p:spPr>
          <a:xfrm>
            <a:off x="6370013" y="5469136"/>
            <a:ext cx="529506" cy="5198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1C3CF5-6C89-0FB7-4788-ACAC04BE5B01}"/>
              </a:ext>
            </a:extLst>
          </p:cNvPr>
          <p:cNvSpPr/>
          <p:nvPr/>
        </p:nvSpPr>
        <p:spPr>
          <a:xfrm>
            <a:off x="6335439" y="6069662"/>
            <a:ext cx="404647" cy="319276"/>
          </a:xfrm>
          <a:prstGeom prst="ellipse">
            <a:avLst/>
          </a:prstGeom>
          <a:solidFill>
            <a:srgbClr val="4A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8BBCA3-E567-AEBD-3C27-3AB7AB569879}"/>
              </a:ext>
            </a:extLst>
          </p:cNvPr>
          <p:cNvSpPr/>
          <p:nvPr/>
        </p:nvSpPr>
        <p:spPr>
          <a:xfrm>
            <a:off x="7030880" y="5596184"/>
            <a:ext cx="285306" cy="279949"/>
          </a:xfrm>
          <a:prstGeom prst="ellipse">
            <a:avLst/>
          </a:prstGeom>
          <a:solidFill>
            <a:srgbClr val="4A1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480EA-28AE-F72D-8B42-ED57042BDB76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Unconscious processing</a:t>
            </a:r>
          </a:p>
        </p:txBody>
      </p:sp>
      <p:pic>
        <p:nvPicPr>
          <p:cNvPr id="3" name="Picture 6" descr="Coca Cola Circle Logo Vector (.AI) Free Download">
            <a:extLst>
              <a:ext uri="{FF2B5EF4-FFF2-40B4-BE49-F238E27FC236}">
                <a16:creationId xmlns:a16="http://schemas.microsoft.com/office/drawing/2014/main" id="{4E2DD520-410A-CA52-7C5C-E16A62C5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9D9A6-CB9E-E8DF-4A9C-614D8CDA9695}"/>
              </a:ext>
            </a:extLst>
          </p:cNvPr>
          <p:cNvSpPr txBox="1"/>
          <p:nvPr/>
        </p:nvSpPr>
        <p:spPr>
          <a:xfrm>
            <a:off x="5249043" y="2587830"/>
            <a:ext cx="16939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Conscious</a:t>
            </a:r>
            <a:endParaRPr lang="en-US" sz="2400" b="1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E0DC9-32AC-27AC-F782-0A09BFF11242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F9C8B8-B796-4F65-4567-B9DB7B16766B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83559-61D9-F7F1-38BF-B3C1086EB9F5}"/>
              </a:ext>
            </a:extLst>
          </p:cNvPr>
          <p:cNvSpPr txBox="1"/>
          <p:nvPr/>
        </p:nvSpPr>
        <p:spPr>
          <a:xfrm>
            <a:off x="5916220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Perceived?</a:t>
            </a:r>
            <a:endParaRPr lang="en-US" sz="2000" baseline="300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F2E66F-ED70-5F72-E2FA-463F94BFC8C0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64CBF-3A8A-F801-8989-090A243D8AE7}"/>
              </a:ext>
            </a:extLst>
          </p:cNvPr>
          <p:cNvSpPr txBox="1"/>
          <p:nvPr/>
        </p:nvSpPr>
        <p:spPr>
          <a:xfrm>
            <a:off x="946860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Behavior?</a:t>
            </a:r>
            <a:endParaRPr lang="en-US" sz="2000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C280F-B202-5768-2781-C1445D0444CE}"/>
              </a:ext>
            </a:extLst>
          </p:cNvPr>
          <p:cNvSpPr txBox="1"/>
          <p:nvPr/>
        </p:nvSpPr>
        <p:spPr>
          <a:xfrm>
            <a:off x="4916990" y="2602171"/>
            <a:ext cx="20417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Unconscious</a:t>
            </a:r>
            <a:endParaRPr lang="en-US" sz="2400" b="1" baseline="30000" dirty="0"/>
          </a:p>
        </p:txBody>
      </p:sp>
      <p:pic>
        <p:nvPicPr>
          <p:cNvPr id="12" name="Picture 10" descr="Pin on Amazing Animals and Birds">
            <a:extLst>
              <a:ext uri="{FF2B5EF4-FFF2-40B4-BE49-F238E27FC236}">
                <a16:creationId xmlns:a16="http://schemas.microsoft.com/office/drawing/2014/main" id="{D85BC2D5-0BFB-A781-FC9C-36BF1CA68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1684282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Eye with solid fill">
            <a:extLst>
              <a:ext uri="{FF2B5EF4-FFF2-40B4-BE49-F238E27FC236}">
                <a16:creationId xmlns:a16="http://schemas.microsoft.com/office/drawing/2014/main" id="{0805316A-8CEB-8F0A-D239-4AC7AF99D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6725" y="1390003"/>
            <a:ext cx="914400" cy="914400"/>
          </a:xfrm>
          <a:prstGeom prst="rect">
            <a:avLst/>
          </a:prstGeom>
        </p:spPr>
      </p:pic>
      <p:pic>
        <p:nvPicPr>
          <p:cNvPr id="14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5876F59E-FEBD-4E34-D13A-3D6E3DC8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0296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59D965-EA20-FBCC-BAFB-5A67D36E8A6B}"/>
              </a:ext>
            </a:extLst>
          </p:cNvPr>
          <p:cNvSpPr txBox="1"/>
          <p:nvPr/>
        </p:nvSpPr>
        <p:spPr>
          <a:xfrm>
            <a:off x="3270203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448B02-AE44-C339-9EE2-CFF9962A88B0}"/>
              </a:ext>
            </a:extLst>
          </p:cNvPr>
          <p:cNvSpPr/>
          <p:nvPr/>
        </p:nvSpPr>
        <p:spPr>
          <a:xfrm>
            <a:off x="5367361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Arrow: U-Turn 16">
            <a:extLst>
              <a:ext uri="{FF2B5EF4-FFF2-40B4-BE49-F238E27FC236}">
                <a16:creationId xmlns:a16="http://schemas.microsoft.com/office/drawing/2014/main" id="{2C6AF3E6-78E8-00B9-DD2A-87A07AF8A88E}"/>
              </a:ext>
            </a:extLst>
          </p:cNvPr>
          <p:cNvSpPr/>
          <p:nvPr/>
        </p:nvSpPr>
        <p:spPr>
          <a:xfrm rot="10800000" flipH="1">
            <a:off x="4377635" y="2709259"/>
            <a:ext cx="6586330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12377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594208" y="4317982"/>
            <a:ext cx="1292033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</a:t>
            </a:r>
            <a:r>
              <a:rPr lang="en-US" sz="2000" dirty="0" err="1"/>
              <a:t>propeties</a:t>
            </a:r>
            <a:endParaRPr lang="en-US" sz="2000" baseline="30000" dirty="0"/>
          </a:p>
        </p:txBody>
      </p:sp>
      <p:pic>
        <p:nvPicPr>
          <p:cNvPr id="22" name="Picture 6" descr="Coca Cola Circle Logo Vector (.AI) Free Download">
            <a:extLst>
              <a:ext uri="{FF2B5EF4-FFF2-40B4-BE49-F238E27FC236}">
                <a16:creationId xmlns:a16="http://schemas.microsoft.com/office/drawing/2014/main" id="{12BBA4E3-E8FE-AD86-11E1-16CD9DDD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12" y="4912377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5080682" y="4317982"/>
            <a:ext cx="129384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 err="1"/>
              <a:t>Supression</a:t>
            </a:r>
            <a:r>
              <a:rPr lang="en-US" sz="2000" dirty="0"/>
              <a:t> by more salient stimuli</a:t>
            </a:r>
            <a:endParaRPr lang="en-US" sz="2000" baseline="30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B8A59F-A061-AC63-6EA1-399499377148}"/>
              </a:ext>
            </a:extLst>
          </p:cNvPr>
          <p:cNvSpPr/>
          <p:nvPr/>
        </p:nvSpPr>
        <p:spPr>
          <a:xfrm>
            <a:off x="6095999" y="5306658"/>
            <a:ext cx="289034" cy="28559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77F5C9-9871-741A-560C-BB865B01F665}"/>
              </a:ext>
            </a:extLst>
          </p:cNvPr>
          <p:cNvSpPr/>
          <p:nvPr/>
        </p:nvSpPr>
        <p:spPr>
          <a:xfrm>
            <a:off x="7052441" y="5731261"/>
            <a:ext cx="404647" cy="43305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A74782-859A-EEAC-CC82-6F44D1486C55}"/>
              </a:ext>
            </a:extLst>
          </p:cNvPr>
          <p:cNvSpPr/>
          <p:nvPr/>
        </p:nvSpPr>
        <p:spPr>
          <a:xfrm>
            <a:off x="6095999" y="5731261"/>
            <a:ext cx="650598" cy="5479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189076-CD25-4CBF-ECFE-B0F0149D547D}"/>
              </a:ext>
            </a:extLst>
          </p:cNvPr>
          <p:cNvSpPr/>
          <p:nvPr/>
        </p:nvSpPr>
        <p:spPr>
          <a:xfrm>
            <a:off x="6927560" y="5241581"/>
            <a:ext cx="529506" cy="4330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B60C1D-BC59-4524-C905-A724420449A5}"/>
              </a:ext>
            </a:extLst>
          </p:cNvPr>
          <p:cNvSpPr/>
          <p:nvPr/>
        </p:nvSpPr>
        <p:spPr>
          <a:xfrm>
            <a:off x="6318450" y="5272487"/>
            <a:ext cx="404648" cy="370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82B2B7-578A-6764-406A-7FDAA0ACC602}"/>
              </a:ext>
            </a:extLst>
          </p:cNvPr>
          <p:cNvSpPr/>
          <p:nvPr/>
        </p:nvSpPr>
        <p:spPr>
          <a:xfrm>
            <a:off x="7017997" y="6087350"/>
            <a:ext cx="289034" cy="242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87BF18-7313-0198-3DF6-DB2A7BF952A7}"/>
              </a:ext>
            </a:extLst>
          </p:cNvPr>
          <p:cNvSpPr/>
          <p:nvPr/>
        </p:nvSpPr>
        <p:spPr>
          <a:xfrm>
            <a:off x="6546917" y="5984452"/>
            <a:ext cx="404647" cy="3707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BEF404-A996-0272-2646-DD25FCE2BEA4}"/>
              </a:ext>
            </a:extLst>
          </p:cNvPr>
          <p:cNvSpPr/>
          <p:nvPr/>
        </p:nvSpPr>
        <p:spPr>
          <a:xfrm>
            <a:off x="7231989" y="5565388"/>
            <a:ext cx="266365" cy="24283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AF215E-2357-CEBC-FC0F-E37ECB21D0F0}"/>
              </a:ext>
            </a:extLst>
          </p:cNvPr>
          <p:cNvSpPr/>
          <p:nvPr/>
        </p:nvSpPr>
        <p:spPr>
          <a:xfrm>
            <a:off x="6951082" y="5761070"/>
            <a:ext cx="314446" cy="2599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AB2577-9767-9876-AA57-7808E6DD75EC}"/>
              </a:ext>
            </a:extLst>
          </p:cNvPr>
          <p:cNvSpPr/>
          <p:nvPr/>
        </p:nvSpPr>
        <p:spPr>
          <a:xfrm>
            <a:off x="6710364" y="5266247"/>
            <a:ext cx="314446" cy="259936"/>
          </a:xfrm>
          <a:prstGeom prst="ellipse">
            <a:avLst/>
          </a:prstGeom>
          <a:solidFill>
            <a:srgbClr val="EE2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23A92A-C49A-2080-296F-97CA956113C8}"/>
              </a:ext>
            </a:extLst>
          </p:cNvPr>
          <p:cNvSpPr/>
          <p:nvPr/>
        </p:nvSpPr>
        <p:spPr>
          <a:xfrm>
            <a:off x="6798209" y="6100548"/>
            <a:ext cx="285306" cy="27994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90969D3-D8E9-3048-55C0-8F7802DAD2B8}"/>
              </a:ext>
            </a:extLst>
          </p:cNvPr>
          <p:cNvSpPr/>
          <p:nvPr/>
        </p:nvSpPr>
        <p:spPr>
          <a:xfrm>
            <a:off x="6545797" y="5249259"/>
            <a:ext cx="285306" cy="279949"/>
          </a:xfrm>
          <a:prstGeom prst="ellipse">
            <a:avLst/>
          </a:prstGeom>
          <a:solidFill>
            <a:srgbClr val="00D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99EBEF-695E-F336-11B2-F698CAE1783A}"/>
              </a:ext>
            </a:extLst>
          </p:cNvPr>
          <p:cNvSpPr/>
          <p:nvPr/>
        </p:nvSpPr>
        <p:spPr>
          <a:xfrm>
            <a:off x="6746597" y="5503867"/>
            <a:ext cx="336918" cy="3707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708F728-9201-B77B-9E84-069C124F000B}"/>
              </a:ext>
            </a:extLst>
          </p:cNvPr>
          <p:cNvSpPr/>
          <p:nvPr/>
        </p:nvSpPr>
        <p:spPr>
          <a:xfrm>
            <a:off x="6061442" y="5784727"/>
            <a:ext cx="285306" cy="279949"/>
          </a:xfrm>
          <a:prstGeom prst="ellipse">
            <a:avLst/>
          </a:prstGeom>
          <a:solidFill>
            <a:srgbClr val="00D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9A573C-23D5-D9A9-CD37-AC2D33C856E0}"/>
              </a:ext>
            </a:extLst>
          </p:cNvPr>
          <p:cNvSpPr/>
          <p:nvPr/>
        </p:nvSpPr>
        <p:spPr>
          <a:xfrm>
            <a:off x="6031372" y="5573557"/>
            <a:ext cx="366651" cy="3005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5FB6A35-68F2-4C16-585E-33541ED578B8}"/>
              </a:ext>
            </a:extLst>
          </p:cNvPr>
          <p:cNvSpPr/>
          <p:nvPr/>
        </p:nvSpPr>
        <p:spPr>
          <a:xfrm>
            <a:off x="6746597" y="5891038"/>
            <a:ext cx="404647" cy="319276"/>
          </a:xfrm>
          <a:prstGeom prst="ellipse">
            <a:avLst/>
          </a:prstGeom>
          <a:solidFill>
            <a:srgbClr val="EE2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7B40860-A4B4-EBC3-4166-3619A5ED72ED}"/>
              </a:ext>
            </a:extLst>
          </p:cNvPr>
          <p:cNvSpPr/>
          <p:nvPr/>
        </p:nvSpPr>
        <p:spPr>
          <a:xfrm>
            <a:off x="6367642" y="5779905"/>
            <a:ext cx="349381" cy="3357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6CE0A1-AD0C-64F5-5435-B711764E37AD}"/>
              </a:ext>
            </a:extLst>
          </p:cNvPr>
          <p:cNvSpPr/>
          <p:nvPr/>
        </p:nvSpPr>
        <p:spPr>
          <a:xfrm>
            <a:off x="6934199" y="5457175"/>
            <a:ext cx="210237" cy="16647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EDC3C-40ED-5074-963B-E0923CA1B9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04" b="89990" l="4066" r="97338">
                        <a14:foregroundMark x1="9923" y1="17131" x2="4114" y2="28896"/>
                        <a14:foregroundMark x1="4114" y1="28896" x2="4453" y2="30031"/>
                        <a14:foregroundMark x1="90755" y1="20021" x2="93175" y2="28586"/>
                        <a14:foregroundMark x1="93175" y1="28586" x2="92740" y2="30444"/>
                        <a14:foregroundMark x1="97338" y1="22910" x2="96273" y2="277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1712" y="4912377"/>
            <a:ext cx="4100794" cy="19233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9355204" y="4317982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pic>
        <p:nvPicPr>
          <p:cNvPr id="49" name="Picture 6" descr="Coca Cola Circle Logo Vector (.AI) Free Download">
            <a:extLst>
              <a:ext uri="{FF2B5EF4-FFF2-40B4-BE49-F238E27FC236}">
                <a16:creationId xmlns:a16="http://schemas.microsoft.com/office/drawing/2014/main" id="{37B3DA9D-FE44-8859-DEF0-8E2D5678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047" y="5168935"/>
            <a:ext cx="998710" cy="9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Funny clown cartoon playing balls on bicycle Vector Image | Clowns funny,  Clown crafts, Clown images">
            <a:extLst>
              <a:ext uri="{FF2B5EF4-FFF2-40B4-BE49-F238E27FC236}">
                <a16:creationId xmlns:a16="http://schemas.microsoft.com/office/drawing/2014/main" id="{1D624080-E510-DFAC-3DE3-8A523CC66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04" b="88519" l="3429" r="98429">
                        <a14:foregroundMark x1="34857" y1="51944" x2="25857" y2="30278"/>
                        <a14:foregroundMark x1="25143" y1="18796" x2="27143" y2="38519"/>
                        <a14:foregroundMark x1="9143" y1="27222" x2="16143" y2="36574"/>
                        <a14:foregroundMark x1="38143" y1="28333" x2="33143" y2="36574"/>
                        <a14:foregroundMark x1="22429" y1="46111" x2="22857" y2="55370"/>
                        <a14:foregroundMark x1="26857" y1="58889" x2="32857" y2="72315"/>
                        <a14:foregroundMark x1="34857" y1="72500" x2="32429" y2="82315"/>
                        <a14:foregroundMark x1="32857" y1="76667" x2="35143" y2="85926"/>
                        <a14:foregroundMark x1="32143" y1="84630" x2="39857" y2="87500"/>
                        <a14:foregroundMark x1="46857" y1="84907" x2="33429" y2="77315"/>
                        <a14:foregroundMark x1="45571" y1="61019" x2="57857" y2="60833"/>
                        <a14:foregroundMark x1="52571" y1="38704" x2="58571" y2="44352"/>
                        <a14:foregroundMark x1="41571" y1="47778" x2="57857" y2="50833"/>
                        <a14:foregroundMark x1="73000" y1="34352" x2="85286" y2="42222"/>
                        <a14:foregroundMark x1="75000" y1="18148" x2="90714" y2="16389"/>
                        <a14:foregroundMark x1="90286" y1="13333" x2="98714" y2="12963"/>
                        <a14:foregroundMark x1="49143" y1="12500" x2="43571" y2="4259"/>
                        <a14:foregroundMark x1="51143" y1="11667" x2="54571" y2="14907"/>
                        <a14:foregroundMark x1="43857" y1="3611" x2="42143" y2="1204"/>
                        <a14:foregroundMark x1="7714" y1="28056" x2="3429" y2="25926"/>
                        <a14:foregroundMark x1="55286" y1="49722" x2="62571" y2="48704"/>
                        <a14:foregroundMark x1="59857" y1="51296" x2="66286" y2="51296"/>
                        <a14:foregroundMark x1="64286" y1="50370" x2="68857" y2="49722"/>
                        <a14:foregroundMark x1="42571" y1="45463" x2="39857" y2="44815"/>
                        <a14:foregroundMark x1="18714" y1="45833" x2="21143" y2="44167"/>
                        <a14:foregroundMark x1="24857" y1="77037" x2="46143" y2="75741"/>
                        <a14:foregroundMark x1="23429" y1="77315" x2="47571" y2="76204"/>
                        <a14:foregroundMark x1="28857" y1="76389" x2="38857" y2="74074"/>
                        <a14:foregroundMark x1="41571" y1="73796" x2="45857" y2="74722"/>
                        <a14:foregroundMark x1="40143" y1="62963" x2="40143" y2="71389"/>
                        <a14:foregroundMark x1="24429" y1="86852" x2="41857" y2="88519"/>
                        <a14:foregroundMark x1="25857" y1="87870" x2="23857" y2="80741"/>
                        <a14:foregroundMark x1="86714" y1="39815" x2="92286" y2="43889"/>
                        <a14:foregroundMark x1="61857" y1="53056" x2="66571" y2="54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96"/>
          <a:stretch/>
        </p:blipFill>
        <p:spPr bwMode="auto">
          <a:xfrm>
            <a:off x="9581737" y="4384582"/>
            <a:ext cx="1571903" cy="223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/>
      <p:bldP spid="15" grpId="0"/>
      <p:bldP spid="16" grpId="0" animBg="1"/>
      <p:bldP spid="21" grpId="0"/>
      <p:bldP spid="23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Priming paradigm</a:t>
            </a:r>
            <a:endParaRPr lang="en-US" sz="2400" dirty="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6F30D1D-386D-2D02-765F-D320C957ECB2}"/>
              </a:ext>
            </a:extLst>
          </p:cNvPr>
          <p:cNvGrpSpPr/>
          <p:nvPr/>
        </p:nvGrpSpPr>
        <p:grpSpPr>
          <a:xfrm>
            <a:off x="9492448" y="4246706"/>
            <a:ext cx="2504709" cy="1182255"/>
            <a:chOff x="4217798" y="581890"/>
            <a:chExt cx="2504709" cy="1182255"/>
          </a:xfrm>
        </p:grpSpPr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B986BE95-175D-A4EF-053C-BABCEB7ADCBE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E6947D0-0C29-ECF6-90E1-C978C8D532E0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CLOUD / RIVER</a:t>
              </a:r>
              <a:endParaRPr lang="he-IL" sz="2200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09E5621-47A4-CBA5-FE12-B5BA1DBEB21D}"/>
              </a:ext>
            </a:extLst>
          </p:cNvPr>
          <p:cNvGrpSpPr/>
          <p:nvPr/>
        </p:nvGrpSpPr>
        <p:grpSpPr>
          <a:xfrm>
            <a:off x="6977342" y="4238783"/>
            <a:ext cx="2293650" cy="1182255"/>
            <a:chOff x="7158178" y="581890"/>
            <a:chExt cx="2293650" cy="1182255"/>
          </a:xfrm>
        </p:grpSpPr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7669442C-0434-B871-11F3-D23DD3EE6772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D87BA6A-6A0B-8681-BEC9-75BE237A071C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E0CF2B8-8923-9D45-022A-08DB0A9937C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F29E3BC-7725-224C-2B08-AAC566C57951}"/>
              </a:ext>
            </a:extLst>
          </p:cNvPr>
          <p:cNvSpPr txBox="1"/>
          <p:nvPr/>
        </p:nvSpPr>
        <p:spPr>
          <a:xfrm>
            <a:off x="7073153" y="3665038"/>
            <a:ext cx="50803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Objective</a:t>
            </a:r>
          </a:p>
        </p:txBody>
      </p: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D4F1759-4110-3369-6A40-F3494D11338D}"/>
              </a:ext>
            </a:extLst>
          </p:cNvPr>
          <p:cNvGrpSpPr/>
          <p:nvPr/>
        </p:nvGrpSpPr>
        <p:grpSpPr>
          <a:xfrm>
            <a:off x="7096781" y="2870777"/>
            <a:ext cx="4992022" cy="3572527"/>
            <a:chOff x="7096781" y="2870777"/>
            <a:chExt cx="4992022" cy="357252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7651750" y="2870777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7632700" y="5066845"/>
              <a:ext cx="24003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9011304" y="4061005"/>
              <a:ext cx="576593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7044396" y="3735572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8034013" y="3277790"/>
              <a:ext cx="576593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C40C05-AD88-4371-F808-3A3FD8A672E5}"/>
                </a:ext>
              </a:extLst>
            </p:cNvPr>
            <p:cNvSpPr txBox="1"/>
            <p:nvPr/>
          </p:nvSpPr>
          <p:spPr>
            <a:xfrm>
              <a:off x="8517290" y="5121672"/>
              <a:ext cx="155446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A3FCE0F-8594-721C-7ADF-4667B4EE969D}"/>
                </a:ext>
              </a:extLst>
            </p:cNvPr>
            <p:cNvSpPr txBox="1"/>
            <p:nvPr/>
          </p:nvSpPr>
          <p:spPr>
            <a:xfrm>
              <a:off x="7701116" y="5612307"/>
              <a:ext cx="1554464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Incongruent</a:t>
              </a:r>
            </a:p>
          </p:txBody>
        </p:sp>
        <p:sp>
          <p:nvSpPr>
            <p:cNvPr id="134" name="Left Brace 133">
              <a:extLst>
                <a:ext uri="{FF2B5EF4-FFF2-40B4-BE49-F238E27FC236}">
                  <a16:creationId xmlns:a16="http://schemas.microsoft.com/office/drawing/2014/main" id="{F6465FA0-6ECF-0D08-F410-BCF93CBDDCE4}"/>
                </a:ext>
              </a:extLst>
            </p:cNvPr>
            <p:cNvSpPr/>
            <p:nvPr/>
          </p:nvSpPr>
          <p:spPr>
            <a:xfrm rot="10800000">
              <a:off x="9854570" y="3307468"/>
              <a:ext cx="404629" cy="79552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59CE81F-3A02-D39B-6E28-0EDD798A0266}"/>
                </a:ext>
              </a:extLst>
            </p:cNvPr>
            <p:cNvSpPr txBox="1"/>
            <p:nvPr/>
          </p:nvSpPr>
          <p:spPr>
            <a:xfrm>
              <a:off x="10378146" y="3437777"/>
              <a:ext cx="1710657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Congruency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3A4EEA-E140-4001-9A14-9F1FB399EDF4}"/>
              </a:ext>
            </a:extLst>
          </p:cNvPr>
          <p:cNvGrpSpPr/>
          <p:nvPr/>
        </p:nvGrpSpPr>
        <p:grpSpPr>
          <a:xfrm>
            <a:off x="8660492" y="2917640"/>
            <a:ext cx="2117909" cy="2168177"/>
            <a:chOff x="9034505" y="3429000"/>
            <a:chExt cx="2117909" cy="2168177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754281" y="3756663"/>
              <a:ext cx="1398133" cy="1532708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8133" h="1532708">
                  <a:moveTo>
                    <a:pt x="1398133" y="814251"/>
                  </a:moveTo>
                  <a:lnTo>
                    <a:pt x="1398133" y="814251"/>
                  </a:lnTo>
                  <a:lnTo>
                    <a:pt x="340042" y="1497874"/>
                  </a:lnTo>
                  <a:lnTo>
                    <a:pt x="300853" y="1506582"/>
                  </a:lnTo>
                  <a:cubicBezTo>
                    <a:pt x="295022" y="1507928"/>
                    <a:pt x="289278" y="1509639"/>
                    <a:pt x="283436" y="1510937"/>
                  </a:cubicBezTo>
                  <a:cubicBezTo>
                    <a:pt x="276212" y="1512543"/>
                    <a:pt x="268889" y="1513686"/>
                    <a:pt x="261665" y="1515291"/>
                  </a:cubicBezTo>
                  <a:cubicBezTo>
                    <a:pt x="255823" y="1516589"/>
                    <a:pt x="250090" y="1518347"/>
                    <a:pt x="244248" y="1519645"/>
                  </a:cubicBezTo>
                  <a:cubicBezTo>
                    <a:pt x="237023" y="1521251"/>
                    <a:pt x="229656" y="1522205"/>
                    <a:pt x="222476" y="1524000"/>
                  </a:cubicBezTo>
                  <a:cubicBezTo>
                    <a:pt x="212225" y="1526563"/>
                    <a:pt x="202156" y="1529805"/>
                    <a:pt x="191996" y="1532708"/>
                  </a:cubicBezTo>
                  <a:cubicBezTo>
                    <a:pt x="152807" y="1529805"/>
                    <a:pt x="113531" y="1527910"/>
                    <a:pt x="74430" y="1524000"/>
                  </a:cubicBezTo>
                  <a:cubicBezTo>
                    <a:pt x="69863" y="1523543"/>
                    <a:pt x="65353" y="1521922"/>
                    <a:pt x="61368" y="1519645"/>
                  </a:cubicBezTo>
                  <a:cubicBezTo>
                    <a:pt x="55067" y="1516044"/>
                    <a:pt x="49756" y="1510936"/>
                    <a:pt x="43950" y="1506582"/>
                  </a:cubicBezTo>
                  <a:cubicBezTo>
                    <a:pt x="17283" y="1466581"/>
                    <a:pt x="53726" y="1515454"/>
                    <a:pt x="22179" y="1489165"/>
                  </a:cubicBezTo>
                  <a:cubicBezTo>
                    <a:pt x="15302" y="1483434"/>
                    <a:pt x="3345" y="1463142"/>
                    <a:pt x="408" y="1454331"/>
                  </a:cubicBezTo>
                  <a:cubicBezTo>
                    <a:pt x="-510" y="1451577"/>
                    <a:pt x="408" y="1448525"/>
                    <a:pt x="408" y="1445622"/>
                  </a:cubicBezTo>
                  <a:lnTo>
                    <a:pt x="697093" y="0"/>
                  </a:lnTo>
                  <a:lnTo>
                    <a:pt x="1398133" y="81425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34505" y="3429000"/>
              <a:ext cx="1551351" cy="216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29171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F15452-E606-4A17-9A31-35B08EFAF14D}"/>
              </a:ext>
            </a:extLst>
          </p:cNvPr>
          <p:cNvGrpSpPr/>
          <p:nvPr/>
        </p:nvGrpSpPr>
        <p:grpSpPr>
          <a:xfrm>
            <a:off x="-13488" y="3854753"/>
            <a:ext cx="8329685" cy="3003247"/>
            <a:chOff x="282731" y="5647267"/>
            <a:chExt cx="8329685" cy="30032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270A9A-BEB1-4B2C-B95B-962D26350BFC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5" name="Speech Bubble: Oval 4">
                <a:extLst>
                  <a:ext uri="{FF2B5EF4-FFF2-40B4-BE49-F238E27FC236}">
                    <a16:creationId xmlns:a16="http://schemas.microsoft.com/office/drawing/2014/main" id="{E56CB38C-5443-4EB9-9309-16CBA0F42BCA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4A4D21B-FE86-4E2E-A391-EC750E7DD3D3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14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1357761E-DE65-4879-9A6B-3EA87E46A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A07B07DE-6925-4965-BC21-8627A9D0FB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Speech Bubble: Oval 18">
                <a:extLst>
                  <a:ext uri="{FF2B5EF4-FFF2-40B4-BE49-F238E27FC236}">
                    <a16:creationId xmlns:a16="http://schemas.microsoft.com/office/drawing/2014/main" id="{E26D93BB-8F61-49DB-AB24-2D581A4A72C0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3" name="Picture 10" descr="Pin on Amazing Animals and Birds">
                <a:extLst>
                  <a:ext uri="{FF2B5EF4-FFF2-40B4-BE49-F238E27FC236}">
                    <a16:creationId xmlns:a16="http://schemas.microsoft.com/office/drawing/2014/main" id="{FD418D27-7105-403A-87A5-EF0AADF0BB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phic 23" descr="Close with solid fill">
                <a:extLst>
                  <a:ext uri="{FF2B5EF4-FFF2-40B4-BE49-F238E27FC236}">
                    <a16:creationId xmlns:a16="http://schemas.microsoft.com/office/drawing/2014/main" id="{64DD5D5E-661E-4596-AC97-43E09EE1D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DD4EF7-77B3-F23C-4AFE-8C9B44C97D47}"/>
              </a:ext>
            </a:extLst>
          </p:cNvPr>
          <p:cNvGrpSpPr/>
          <p:nvPr/>
        </p:nvGrpSpPr>
        <p:grpSpPr>
          <a:xfrm>
            <a:off x="8777075" y="4241897"/>
            <a:ext cx="3311728" cy="2201407"/>
            <a:chOff x="7096781" y="2870777"/>
            <a:chExt cx="4992022" cy="357252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5D3FD-C154-E1DD-F7F2-C11747FC69B4}"/>
                </a:ext>
              </a:extLst>
            </p:cNvPr>
            <p:cNvCxnSpPr/>
            <p:nvPr/>
          </p:nvCxnSpPr>
          <p:spPr>
            <a:xfrm>
              <a:off x="7651750" y="2870777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88BFDA-8B82-A930-FE24-319F521DCCA3}"/>
                </a:ext>
              </a:extLst>
            </p:cNvPr>
            <p:cNvCxnSpPr>
              <a:cxnSpLocks/>
            </p:cNvCxnSpPr>
            <p:nvPr/>
          </p:nvCxnSpPr>
          <p:spPr>
            <a:xfrm>
              <a:off x="7632700" y="5066845"/>
              <a:ext cx="24003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46398A-19A5-AFE2-A4CC-C77AC17C4718}"/>
                </a:ext>
              </a:extLst>
            </p:cNvPr>
            <p:cNvSpPr/>
            <p:nvPr/>
          </p:nvSpPr>
          <p:spPr>
            <a:xfrm>
              <a:off x="9011304" y="4061005"/>
              <a:ext cx="576593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7B4BEE-05B8-D49B-BF72-B5ECA4A16A2A}"/>
                </a:ext>
              </a:extLst>
            </p:cNvPr>
            <p:cNvSpPr txBox="1"/>
            <p:nvPr/>
          </p:nvSpPr>
          <p:spPr>
            <a:xfrm rot="16200000">
              <a:off x="7044396" y="3735572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8836E7-73FA-193D-B308-9FEBED0C9AE4}"/>
                </a:ext>
              </a:extLst>
            </p:cNvPr>
            <p:cNvSpPr/>
            <p:nvPr/>
          </p:nvSpPr>
          <p:spPr>
            <a:xfrm>
              <a:off x="8034013" y="3277790"/>
              <a:ext cx="576593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3B2395-7B72-96F3-0835-D85D1FC7BEE1}"/>
                </a:ext>
              </a:extLst>
            </p:cNvPr>
            <p:cNvSpPr txBox="1"/>
            <p:nvPr/>
          </p:nvSpPr>
          <p:spPr>
            <a:xfrm>
              <a:off x="8517290" y="5121672"/>
              <a:ext cx="155446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A6800B-E415-D7F0-C96B-248DB381478C}"/>
                </a:ext>
              </a:extLst>
            </p:cNvPr>
            <p:cNvSpPr txBox="1"/>
            <p:nvPr/>
          </p:nvSpPr>
          <p:spPr>
            <a:xfrm>
              <a:off x="7701116" y="5612307"/>
              <a:ext cx="1554464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Incongruent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84BB8038-EBA5-56F8-122D-0A19F12CDDE3}"/>
                </a:ext>
              </a:extLst>
            </p:cNvPr>
            <p:cNvSpPr/>
            <p:nvPr/>
          </p:nvSpPr>
          <p:spPr>
            <a:xfrm rot="10800000">
              <a:off x="9854570" y="3307468"/>
              <a:ext cx="404629" cy="795525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3964C3-1476-8D6D-F908-F979F7F23841}"/>
                </a:ext>
              </a:extLst>
            </p:cNvPr>
            <p:cNvSpPr txBox="1"/>
            <p:nvPr/>
          </p:nvSpPr>
          <p:spPr>
            <a:xfrm>
              <a:off x="10378146" y="3437777"/>
              <a:ext cx="1710657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Congruency effect</a:t>
              </a:r>
            </a:p>
          </p:txBody>
        </p:sp>
      </p:grpSp>
      <p:pic>
        <p:nvPicPr>
          <p:cNvPr id="38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6FB8DC4E-25EA-CC05-DECB-0E99C024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1386" flipH="1">
            <a:off x="7804026" y="1957497"/>
            <a:ext cx="3300416" cy="240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992C64-531A-2075-F56E-EE4631062B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38" y="670737"/>
            <a:ext cx="2925677" cy="12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wift M29TZ-SM99CL-BTW1 Digital Screen Stereo Zoom Microscope Digital Screen  | Fisher Scientific">
            <a:extLst>
              <a:ext uri="{FF2B5EF4-FFF2-40B4-BE49-F238E27FC236}">
                <a16:creationId xmlns:a16="http://schemas.microsoft.com/office/drawing/2014/main" id="{71B6588C-9EC7-4C2E-BBDD-8068E1A0F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35" b="96009" l="9385" r="90000">
                        <a14:foregroundMark x1="24308" y1="21175" x2="32615" y2="12306"/>
                        <a14:foregroundMark x1="51846" y1="19734" x2="62923" y2="11973"/>
                        <a14:foregroundMark x1="62923" y1="11973" x2="46462" y2="15965"/>
                        <a14:foregroundMark x1="46462" y1="15965" x2="44923" y2="18182"/>
                        <a14:foregroundMark x1="33692" y1="24390" x2="30769" y2="12084"/>
                        <a14:foregroundMark x1="30769" y1="12084" x2="48462" y2="8204"/>
                        <a14:foregroundMark x1="48462" y1="8204" x2="61846" y2="8537"/>
                        <a14:foregroundMark x1="61846" y1="8537" x2="61385" y2="18625"/>
                        <a14:foregroundMark x1="61385" y1="18625" x2="54769" y2="24279"/>
                        <a14:foregroundMark x1="54769" y1="24279" x2="33538" y2="23947"/>
                        <a14:foregroundMark x1="33538" y1="23947" x2="19846" y2="26386"/>
                        <a14:foregroundMark x1="19846" y1="26386" x2="20462" y2="27827"/>
                        <a14:foregroundMark x1="70769" y1="4767" x2="32769" y2="6208"/>
                        <a14:foregroundMark x1="10769" y1="34257" x2="9538" y2="32927"/>
                        <a14:foregroundMark x1="40308" y1="91685" x2="49538" y2="93902"/>
                        <a14:foregroundMark x1="49538" y1="93902" x2="61538" y2="91907"/>
                        <a14:foregroundMark x1="61538" y1="91907" x2="61692" y2="90909"/>
                        <a14:foregroundMark x1="62769" y1="93681" x2="58462" y2="96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5" t="3683" r="22618"/>
          <a:stretch/>
        </p:blipFill>
        <p:spPr bwMode="auto">
          <a:xfrm flipH="1">
            <a:off x="8318926" y="840950"/>
            <a:ext cx="859602" cy="16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1962</Words>
  <Application>Microsoft Office PowerPoint</Application>
  <PresentationFormat>Widescreen</PresentationFormat>
  <Paragraphs>457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67</cp:revision>
  <dcterms:created xsi:type="dcterms:W3CDTF">2022-09-13T05:06:56Z</dcterms:created>
  <dcterms:modified xsi:type="dcterms:W3CDTF">2022-09-16T11:42:53Z</dcterms:modified>
</cp:coreProperties>
</file>